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70" r:id="rId5"/>
    <p:sldId id="268" r:id="rId6"/>
    <p:sldId id="269" r:id="rId7"/>
    <p:sldId id="259" r:id="rId8"/>
    <p:sldId id="260" r:id="rId9"/>
    <p:sldId id="262" r:id="rId10"/>
    <p:sldId id="263" r:id="rId11"/>
    <p:sldId id="264" r:id="rId12"/>
    <p:sldId id="266" r:id="rId13"/>
    <p:sldId id="267" r:id="rId14"/>
    <p:sldId id="261"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2" autoAdjust="0"/>
    <p:restoredTop sz="94660"/>
  </p:normalViewPr>
  <p:slideViewPr>
    <p:cSldViewPr>
      <p:cViewPr varScale="1">
        <p:scale>
          <a:sx n="65" d="100"/>
          <a:sy n="65" d="100"/>
        </p:scale>
        <p:origin x="-1312"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E05348-04E8-4C2A-BC89-F42B0475FBCD}"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310340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E05348-04E8-4C2A-BC89-F42B0475FBCD}"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3614519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E05348-04E8-4C2A-BC89-F42B0475FBCD}"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367818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E05348-04E8-4C2A-BC89-F42B0475FBCD}"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321161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05348-04E8-4C2A-BC89-F42B0475FBCD}"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3819930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E05348-04E8-4C2A-BC89-F42B0475FBCD}"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161529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E05348-04E8-4C2A-BC89-F42B0475FBCD}"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1598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E05348-04E8-4C2A-BC89-F42B0475FBCD}"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291451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05348-04E8-4C2A-BC89-F42B0475FBCD}"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2717008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05348-04E8-4C2A-BC89-F42B0475FBCD}"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2147553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05348-04E8-4C2A-BC89-F42B0475FBCD}"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BBC3B-A1BC-4EF7-B9EA-083B6115B080}" type="slidenum">
              <a:rPr lang="en-US" smtClean="0"/>
              <a:t>‹#›</a:t>
            </a:fld>
            <a:endParaRPr lang="en-US"/>
          </a:p>
        </p:txBody>
      </p:sp>
    </p:spTree>
    <p:extLst>
      <p:ext uri="{BB962C8B-B14F-4D97-AF65-F5344CB8AC3E}">
        <p14:creationId xmlns:p14="http://schemas.microsoft.com/office/powerpoint/2010/main" val="403891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05348-04E8-4C2A-BC89-F42B0475FBCD}" type="datetimeFigureOut">
              <a:rPr lang="en-US" smtClean="0"/>
              <a:t>8/6/2018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8BBC3B-A1BC-4EF7-B9EA-083B6115B080}" type="slidenum">
              <a:rPr lang="en-US" smtClean="0"/>
              <a:t>‹#›</a:t>
            </a:fld>
            <a:endParaRPr lang="en-US"/>
          </a:p>
        </p:txBody>
      </p:sp>
    </p:spTree>
    <p:extLst>
      <p:ext uri="{BB962C8B-B14F-4D97-AF65-F5344CB8AC3E}">
        <p14:creationId xmlns:p14="http://schemas.microsoft.com/office/powerpoint/2010/main" val="158698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eckershospitalreview.com/opioids/ama-opposes-opioid-prescription-limits-5-things-to-know.html" TargetMode="External"/><Relationship Id="rId2" Type="http://schemas.openxmlformats.org/officeDocument/2006/relationships/hyperlink" Target="https://www.painnewsnetwork.org/stories/2018/7/9/pain-patients-tell-fda-to-fix-cdc-guideline" TargetMode="External"/><Relationship Id="rId1" Type="http://schemas.openxmlformats.org/officeDocument/2006/relationships/slideLayout" Target="../slideLayouts/slideLayout2.xml"/><Relationship Id="rId6" Type="http://schemas.openxmlformats.org/officeDocument/2006/relationships/hyperlink" Target="http://nationalpainreport.com/cdc-opioid-prescribing-guideline-unintentional-consequences-8836710.html" TargetMode="External"/><Relationship Id="rId5" Type="http://schemas.openxmlformats.org/officeDocument/2006/relationships/hyperlink" Target="https://www.johnsoncitypress.com/Courts/2018/07/17/Veteran-s-lawsuit-over-VA-Medical-Center-opioid-policy-set-for-trial" TargetMode="External"/><Relationship Id="rId4" Type="http://schemas.openxmlformats.org/officeDocument/2006/relationships/hyperlink" Target="https://www.practicalpainmanagement.com/resource-centers/opioid-monitoring-2nd-ed/legal-interpretation-cdc-opioid-prescribing-guideline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asam.org/resources/publications/magazine/read/article/2015/12/14/president-obama-announces-efforts-to-address-opioid-epidemic" TargetMode="External"/><Relationship Id="rId2" Type="http://schemas.openxmlformats.org/officeDocument/2006/relationships/hyperlink" Target="https://www.mdmag.com/journals/pain-management/2012/october-november-2012/just-how-responsible-is-prop" TargetMode="External"/><Relationship Id="rId1" Type="http://schemas.openxmlformats.org/officeDocument/2006/relationships/slideLayout" Target="../slideLayouts/slideLayout2.xml"/><Relationship Id="rId4" Type="http://schemas.openxmlformats.org/officeDocument/2006/relationships/hyperlink" Target="https://www.vox.com/policy-and-politics/2018/1/31/16954958/trump-warren-murray-opioid-epidemic-gao-lette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politico.com/story/2018/05/08/opioid-epidemic-consequences-502619" TargetMode="External"/><Relationship Id="rId2" Type="http://schemas.openxmlformats.org/officeDocument/2006/relationships/hyperlink" Target="https://www.medscape.com/viewarticle/898272" TargetMode="External"/><Relationship Id="rId1" Type="http://schemas.openxmlformats.org/officeDocument/2006/relationships/slideLayout" Target="../slideLayouts/slideLayout2.xml"/><Relationship Id="rId4" Type="http://schemas.openxmlformats.org/officeDocument/2006/relationships/hyperlink" Target="https://www.nytimes.com/2018/03/27/health/opioids-medicare-limit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face-facts.org/ati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ealthaffairs.org/action/showDoPubSecure?doi=10.1377%2Fhblog20180117.832392&amp;format=full&amp;" TargetMode="External"/><Relationship Id="rId2" Type="http://schemas.openxmlformats.org/officeDocument/2006/relationships/hyperlink" Target="https://gizmodo.com/doctors-are-protesting-medicare-change-that-would-let-p-1823544391" TargetMode="External"/><Relationship Id="rId1" Type="http://schemas.openxmlformats.org/officeDocument/2006/relationships/slideLayout" Target="../slideLayouts/slideLayout2.xml"/><Relationship Id="rId6" Type="http://schemas.openxmlformats.org/officeDocument/2006/relationships/hyperlink" Target="http://nationalpainreport.com/author/sariens" TargetMode="External"/><Relationship Id="rId5" Type="http://schemas.openxmlformats.org/officeDocument/2006/relationships/hyperlink" Target="https://medium.com/@ThomasKlineMD/when-does-pain-treatment-become-protected-palliative-care-treatment-339d29024b57" TargetMode="External"/><Relationship Id="rId4" Type="http://schemas.openxmlformats.org/officeDocument/2006/relationships/hyperlink" Target="https://www.statnews.com/2017/02/24/opioids-prescribing-limits-pain-patients/"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thehill.com/business-a-lobbying/382575-doctors-bristle-at-push-for-opioid-prescription-limi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allotpedia.org/Opioid_prescription_limits_and_policies_by_state" TargetMode="External"/><Relationship Id="rId2" Type="http://schemas.openxmlformats.org/officeDocument/2006/relationships/hyperlink" Target="https://www.athenahealth.com/insight/infographic-opioid-regulations-state-by-state" TargetMode="External"/><Relationship Id="rId1" Type="http://schemas.openxmlformats.org/officeDocument/2006/relationships/slideLayout" Target="../slideLayouts/slideLayout2.xml"/><Relationship Id="rId5" Type="http://schemas.openxmlformats.org/officeDocument/2006/relationships/hyperlink" Target="https://www.mainemed.com/opioid-law-q" TargetMode="External"/><Relationship Id="rId4" Type="http://schemas.openxmlformats.org/officeDocument/2006/relationships/hyperlink" Target="https://www.affirmhealth.com/blog/safety-in-numbers-morphine-milligram-equivalents-mm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dsinfo.wordpress.com/2016/09/08/cdc-guidelines-refuted-with-scientific-evidence/" TargetMode="External"/><Relationship Id="rId7" Type="http://schemas.openxmlformats.org/officeDocument/2006/relationships/hyperlink" Target="https://bangordailynews.com/2018/04/11/health/despite-decline-in-prescriptions-opioid-deaths-skyrocketing-due-to-heroin-and-synthetic-drugs-study-finds/" TargetMode="External"/><Relationship Id="rId2" Type="http://schemas.openxmlformats.org/officeDocument/2006/relationships/hyperlink" Target="https://www.acsh.org/news/2017/03/25/cdc-opioid-guidelines-violate-standards-science-research-11050" TargetMode="External"/><Relationship Id="rId1" Type="http://schemas.openxmlformats.org/officeDocument/2006/relationships/slideLayout" Target="../slideLayouts/slideLayout2.xml"/><Relationship Id="rId6" Type="http://schemas.openxmlformats.org/officeDocument/2006/relationships/hyperlink" Target="https://reason.com/blog/2018/05/14/opioid-death-rates-are-not-correlated-wi" TargetMode="External"/><Relationship Id="rId5" Type="http://schemas.openxmlformats.org/officeDocument/2006/relationships/hyperlink" Target="https://www.fda.gov/Drugs/DrugSafety/ucm607823.htm" TargetMode="External"/><Relationship Id="rId4" Type="http://schemas.openxmlformats.org/officeDocument/2006/relationships/hyperlink" Target="https://www.cato.org/blog/cdc-researchers-state-overdose-death-rates-prescription-opioids-are-inaccurately-hig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Opioid or Heroin/</a:t>
            </a:r>
            <a:r>
              <a:rPr lang="en-US" sz="3600" dirty="0" err="1" smtClean="0"/>
              <a:t>Carfentanyl</a:t>
            </a:r>
            <a:r>
              <a:rPr lang="en-US" sz="3600" dirty="0" smtClean="0"/>
              <a:t> Crisis?</a:t>
            </a:r>
            <a:endParaRPr lang="en-US" sz="3600" dirty="0"/>
          </a:p>
        </p:txBody>
      </p:sp>
      <p:sp>
        <p:nvSpPr>
          <p:cNvPr id="3" name="Subtitle 2"/>
          <p:cNvSpPr>
            <a:spLocks noGrp="1"/>
          </p:cNvSpPr>
          <p:nvPr>
            <p:ph type="subTitle" idx="1"/>
          </p:nvPr>
        </p:nvSpPr>
        <p:spPr/>
        <p:txBody>
          <a:bodyPr/>
          <a:lstStyle/>
          <a:p>
            <a:r>
              <a:rPr lang="en-US" dirty="0" smtClean="0"/>
              <a:t>Honorable Mo Brooks</a:t>
            </a:r>
          </a:p>
          <a:p>
            <a:r>
              <a:rPr lang="en-US" dirty="0" smtClean="0"/>
              <a:t>Meeting with Jeff Edney</a:t>
            </a:r>
          </a:p>
          <a:p>
            <a:r>
              <a:rPr lang="en-US" dirty="0" smtClean="0"/>
              <a:t>6 August 2018</a:t>
            </a:r>
          </a:p>
          <a:p>
            <a:endParaRPr lang="en-US" dirty="0"/>
          </a:p>
        </p:txBody>
      </p:sp>
    </p:spTree>
    <p:extLst>
      <p:ext uri="{BB962C8B-B14F-4D97-AF65-F5344CB8AC3E}">
        <p14:creationId xmlns:p14="http://schemas.microsoft.com/office/powerpoint/2010/main" val="3128789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CDC Guidelines Part 2</a:t>
            </a:r>
            <a:endParaRPr lang="en-US" dirty="0"/>
          </a:p>
        </p:txBody>
      </p:sp>
      <p:sp>
        <p:nvSpPr>
          <p:cNvPr id="4" name="Rectangle 3"/>
          <p:cNvSpPr/>
          <p:nvPr/>
        </p:nvSpPr>
        <p:spPr>
          <a:xfrm>
            <a:off x="457200" y="1371600"/>
            <a:ext cx="8458200" cy="4216539"/>
          </a:xfrm>
          <a:prstGeom prst="rect">
            <a:avLst/>
          </a:prstGeom>
        </p:spPr>
        <p:txBody>
          <a:bodyPr wrap="square">
            <a:spAutoFit/>
          </a:bodyPr>
          <a:lstStyle/>
          <a:p>
            <a:r>
              <a:rPr lang="en-US" dirty="0"/>
              <a:t>Seen as a disaster by patients</a:t>
            </a:r>
          </a:p>
          <a:p>
            <a:r>
              <a:rPr lang="en-US" sz="1400" dirty="0">
                <a:hlinkClick r:id="rId2"/>
              </a:rPr>
              <a:t>https://www.painnewsnetwork.org/stories/2018/7/9/pain-patients-tell-fda-to-fix-cdc-guideline</a:t>
            </a:r>
            <a:endParaRPr lang="en-US" sz="1400" dirty="0"/>
          </a:p>
          <a:p>
            <a:endParaRPr lang="en-US" dirty="0"/>
          </a:p>
          <a:p>
            <a:r>
              <a:rPr lang="en-US" dirty="0"/>
              <a:t>Rx limits opposed by American Medical Association</a:t>
            </a:r>
          </a:p>
          <a:p>
            <a:r>
              <a:rPr lang="en-US" sz="1400" dirty="0" smtClean="0">
                <a:hlinkClick r:id="rId3"/>
              </a:rPr>
              <a:t>https</a:t>
            </a:r>
            <a:r>
              <a:rPr lang="en-US" sz="1400" dirty="0">
                <a:hlinkClick r:id="rId3"/>
              </a:rPr>
              <a:t>://www.beckershospitalreview.com/opioids/ama-opposes-opioid-prescription-limits-5-things-to-know.html</a:t>
            </a:r>
            <a:endParaRPr lang="en-US" sz="1400" dirty="0"/>
          </a:p>
          <a:p>
            <a:endParaRPr lang="en-US" sz="1400" dirty="0"/>
          </a:p>
          <a:p>
            <a:r>
              <a:rPr lang="en-US" dirty="0"/>
              <a:t>Legality of Guidelines contested</a:t>
            </a:r>
          </a:p>
          <a:p>
            <a:pPr lvl="1"/>
            <a:endParaRPr lang="en-US" sz="1600" dirty="0">
              <a:hlinkClick r:id="rId4"/>
            </a:endParaRPr>
          </a:p>
          <a:p>
            <a:pPr lvl="1"/>
            <a:r>
              <a:rPr lang="en-US" sz="1600" dirty="0" smtClean="0">
                <a:hlinkClick r:id="rId4"/>
              </a:rPr>
              <a:t>https</a:t>
            </a:r>
            <a:r>
              <a:rPr lang="en-US" sz="1600" dirty="0">
                <a:hlinkClick r:id="rId4"/>
              </a:rPr>
              <a:t>://www.practicalpainmanagement.com/resource-centers/opioid-monitoring-2nd-ed/legal-interpretation-cdc-opioid-prescribing-guidelines</a:t>
            </a:r>
            <a:endParaRPr lang="en-US" sz="1600" dirty="0"/>
          </a:p>
          <a:p>
            <a:pPr lvl="1"/>
            <a:endParaRPr lang="en-US" dirty="0"/>
          </a:p>
          <a:p>
            <a:r>
              <a:rPr lang="en-US" dirty="0"/>
              <a:t>Guidelines hurt </a:t>
            </a:r>
            <a:r>
              <a:rPr lang="en-US" dirty="0" smtClean="0"/>
              <a:t>our brave Veterans </a:t>
            </a:r>
            <a:r>
              <a:rPr lang="en-US" dirty="0"/>
              <a:t>as well as private </a:t>
            </a:r>
            <a:r>
              <a:rPr lang="en-US" dirty="0" smtClean="0"/>
              <a:t>citizens</a:t>
            </a:r>
          </a:p>
          <a:p>
            <a:endParaRPr lang="en-US" sz="1400" dirty="0" smtClean="0">
              <a:hlinkClick r:id="rId5"/>
            </a:endParaRPr>
          </a:p>
          <a:p>
            <a:r>
              <a:rPr lang="en-US" sz="1400" dirty="0" smtClean="0">
                <a:hlinkClick r:id="rId5"/>
              </a:rPr>
              <a:t>https</a:t>
            </a:r>
            <a:r>
              <a:rPr lang="en-US" sz="1400" dirty="0">
                <a:hlinkClick r:id="rId5"/>
              </a:rPr>
              <a:t>://</a:t>
            </a:r>
            <a:r>
              <a:rPr lang="en-US" sz="1400" dirty="0" smtClean="0">
                <a:hlinkClick r:id="rId5"/>
              </a:rPr>
              <a:t>www.johnsoncitypress.com/Courts/2018/07/17/Veteran-s-lawsuit-over-VA-Medical-Center-opioid-policy-set-for-trial</a:t>
            </a:r>
            <a:endParaRPr lang="en-US" sz="1400" dirty="0" smtClean="0"/>
          </a:p>
          <a:p>
            <a:r>
              <a:rPr lang="en-US" sz="1400" dirty="0">
                <a:hlinkClick r:id="rId6"/>
              </a:rPr>
              <a:t>http://</a:t>
            </a:r>
            <a:r>
              <a:rPr lang="en-US" sz="1400" dirty="0" smtClean="0">
                <a:hlinkClick r:id="rId6"/>
              </a:rPr>
              <a:t>nationalpainreport.com/cdc-opioid-prescribing-guideline-unintentional-consequences-8836710.html</a:t>
            </a:r>
            <a:endParaRPr lang="en-US" sz="1400" dirty="0" smtClean="0"/>
          </a:p>
          <a:p>
            <a:endParaRPr lang="en-US" sz="1400" dirty="0"/>
          </a:p>
        </p:txBody>
      </p:sp>
    </p:spTree>
    <p:extLst>
      <p:ext uri="{BB962C8B-B14F-4D97-AF65-F5344CB8AC3E}">
        <p14:creationId xmlns:p14="http://schemas.microsoft.com/office/powerpoint/2010/main" val="2792843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Agenda of Opioids	</a:t>
            </a:r>
            <a:endParaRPr lang="en-US" dirty="0"/>
          </a:p>
        </p:txBody>
      </p:sp>
      <p:sp>
        <p:nvSpPr>
          <p:cNvPr id="3" name="Content Placeholder 2"/>
          <p:cNvSpPr>
            <a:spLocks noGrp="1"/>
          </p:cNvSpPr>
          <p:nvPr>
            <p:ph idx="1"/>
          </p:nvPr>
        </p:nvSpPr>
        <p:spPr>
          <a:xfrm>
            <a:off x="304800" y="1600200"/>
            <a:ext cx="8382000" cy="4953000"/>
          </a:xfrm>
        </p:spPr>
        <p:txBody>
          <a:bodyPr>
            <a:normAutofit fontScale="55000" lnSpcReduction="20000"/>
          </a:bodyPr>
          <a:lstStyle/>
          <a:p>
            <a:r>
              <a:rPr lang="en-US" dirty="0" smtClean="0"/>
              <a:t>PROP started this back in early 2000’s timeframe </a:t>
            </a:r>
          </a:p>
          <a:p>
            <a:pPr lvl="1"/>
            <a:r>
              <a:rPr lang="en-US" dirty="0" smtClean="0"/>
              <a:t>Possible </a:t>
            </a:r>
            <a:r>
              <a:rPr lang="en-US" dirty="0" smtClean="0"/>
              <a:t>motive to profit from rehab clinics </a:t>
            </a:r>
            <a:endParaRPr lang="en-US" dirty="0"/>
          </a:p>
          <a:p>
            <a:pPr lvl="2"/>
            <a:r>
              <a:rPr lang="en-US" dirty="0" smtClean="0"/>
              <a:t>Andrew </a:t>
            </a:r>
            <a:r>
              <a:rPr lang="en-US" dirty="0" err="1" smtClean="0"/>
              <a:t>Kolondny</a:t>
            </a:r>
            <a:r>
              <a:rPr lang="en-US" dirty="0"/>
              <a:t> </a:t>
            </a:r>
            <a:r>
              <a:rPr lang="en-US" dirty="0" smtClean="0"/>
              <a:t>may have acted out of </a:t>
            </a:r>
            <a:r>
              <a:rPr lang="en-US" dirty="0" smtClean="0"/>
              <a:t>greed</a:t>
            </a:r>
          </a:p>
          <a:p>
            <a:pPr marL="914400" lvl="2" indent="0">
              <a:buNone/>
            </a:pPr>
            <a:r>
              <a:rPr lang="en-US" dirty="0" smtClean="0">
                <a:hlinkClick r:id="rId2"/>
              </a:rPr>
              <a:t>https</a:t>
            </a:r>
            <a:r>
              <a:rPr lang="en-US" dirty="0">
                <a:hlinkClick r:id="rId2"/>
              </a:rPr>
              <a:t>://</a:t>
            </a:r>
            <a:r>
              <a:rPr lang="en-US" dirty="0" smtClean="0">
                <a:hlinkClick r:id="rId2"/>
              </a:rPr>
              <a:t>www.mdmag.com/journals/pain-management/2012/october-november-2012/just-how-responsible-is-prop</a:t>
            </a:r>
            <a:endParaRPr lang="en-US" dirty="0" smtClean="0"/>
          </a:p>
          <a:p>
            <a:pPr lvl="2"/>
            <a:endParaRPr lang="en-US" dirty="0" smtClean="0"/>
          </a:p>
          <a:p>
            <a:r>
              <a:rPr lang="en-US" dirty="0" smtClean="0"/>
              <a:t>President </a:t>
            </a:r>
            <a:r>
              <a:rPr lang="en-US" dirty="0" smtClean="0"/>
              <a:t>Obama </a:t>
            </a:r>
            <a:r>
              <a:rPr lang="en-US" dirty="0" smtClean="0"/>
              <a:t>started political “crisis” and it </a:t>
            </a:r>
            <a:r>
              <a:rPr lang="en-US" dirty="0" smtClean="0"/>
              <a:t>seems he intended:</a:t>
            </a:r>
            <a:endParaRPr lang="en-US" dirty="0" smtClean="0"/>
          </a:p>
          <a:p>
            <a:pPr lvl="1"/>
            <a:r>
              <a:rPr lang="en-US" dirty="0" smtClean="0"/>
              <a:t>To protect the 42,000 </a:t>
            </a:r>
            <a:r>
              <a:rPr lang="en-US" dirty="0" smtClean="0"/>
              <a:t>addicts over the legitimate pain victims.</a:t>
            </a:r>
            <a:endParaRPr lang="en-US" dirty="0" smtClean="0"/>
          </a:p>
          <a:p>
            <a:pPr lvl="1"/>
            <a:r>
              <a:rPr lang="en-US" dirty="0" smtClean="0"/>
              <a:t>Was not </a:t>
            </a:r>
            <a:r>
              <a:rPr lang="en-US" dirty="0" smtClean="0"/>
              <a:t>concerned with the innocent 100 million law abiding chronic pain patients who did nothing to bring this on </a:t>
            </a:r>
            <a:r>
              <a:rPr lang="en-US" dirty="0" smtClean="0"/>
              <a:t>themselves</a:t>
            </a:r>
          </a:p>
          <a:p>
            <a:pPr marL="457200" lvl="1" indent="0">
              <a:buNone/>
            </a:pPr>
            <a:r>
              <a:rPr lang="en-US" sz="2600" dirty="0">
                <a:hlinkClick r:id="rId3"/>
              </a:rPr>
              <a:t>https://</a:t>
            </a:r>
            <a:r>
              <a:rPr lang="en-US" sz="2600" dirty="0" smtClean="0">
                <a:hlinkClick r:id="rId3"/>
              </a:rPr>
              <a:t>www.asam.org/resources/publications/magazine/read/article/2015/12/14/president-obama-announces-efforts-to-address-opioid-epidemic</a:t>
            </a:r>
            <a:endParaRPr lang="en-US" sz="2600" dirty="0" smtClean="0"/>
          </a:p>
          <a:p>
            <a:pPr lvl="1"/>
            <a:endParaRPr lang="en-US" dirty="0" smtClean="0"/>
          </a:p>
          <a:p>
            <a:r>
              <a:rPr lang="en-US" dirty="0" smtClean="0"/>
              <a:t>Some politicians seem to care </a:t>
            </a:r>
            <a:r>
              <a:rPr lang="en-US" dirty="0" smtClean="0"/>
              <a:t>more about a 20 year old heroin addict than a 92 year old combat veteran (who died 2 weeks after being switched from opioids to NSAIDS from sudden stomach ulceration</a:t>
            </a:r>
            <a:r>
              <a:rPr lang="en-US" dirty="0" smtClean="0"/>
              <a:t>).</a:t>
            </a:r>
          </a:p>
          <a:p>
            <a:pPr marL="0" indent="0">
              <a:buNone/>
            </a:pPr>
            <a:endParaRPr lang="en-US" dirty="0" smtClean="0"/>
          </a:p>
          <a:p>
            <a:r>
              <a:rPr lang="en-US" dirty="0" smtClean="0"/>
              <a:t>President Trump was </a:t>
            </a:r>
            <a:r>
              <a:rPr lang="en-US" dirty="0" smtClean="0"/>
              <a:t>coerced into action regarding the “opioid crisis”</a:t>
            </a:r>
            <a:endParaRPr lang="en-US" dirty="0" smtClean="0"/>
          </a:p>
          <a:p>
            <a:pPr marL="457200" lvl="1" indent="0">
              <a:buNone/>
            </a:pPr>
            <a:r>
              <a:rPr lang="en-US" dirty="0" smtClean="0">
                <a:hlinkClick r:id="rId4"/>
              </a:rPr>
              <a:t>https</a:t>
            </a:r>
            <a:r>
              <a:rPr lang="en-US" dirty="0">
                <a:hlinkClick r:id="rId4"/>
              </a:rPr>
              <a:t>://</a:t>
            </a:r>
            <a:r>
              <a:rPr lang="en-US" dirty="0" smtClean="0">
                <a:hlinkClick r:id="rId4"/>
              </a:rPr>
              <a:t>www.vox.com/policy-and-politics/2018/1/31/16954958/trump-warren-murray-opioid-epidemic-gao-letter</a:t>
            </a:r>
            <a:endParaRPr lang="en-US" dirty="0" smtClean="0"/>
          </a:p>
          <a:p>
            <a:endParaRPr lang="en-US" dirty="0" smtClean="0"/>
          </a:p>
        </p:txBody>
      </p:sp>
    </p:spTree>
    <p:extLst>
      <p:ext uri="{BB962C8B-B14F-4D97-AF65-F5344CB8AC3E}">
        <p14:creationId xmlns:p14="http://schemas.microsoft.com/office/powerpoint/2010/main" val="2123622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Impacts of CDC Guidelines on Chronic Pain Patients</a:t>
            </a:r>
            <a:endParaRPr lang="en-US" dirty="0"/>
          </a:p>
        </p:txBody>
      </p:sp>
      <p:sp>
        <p:nvSpPr>
          <p:cNvPr id="3" name="Content Placeholder 2"/>
          <p:cNvSpPr>
            <a:spLocks noGrp="1"/>
          </p:cNvSpPr>
          <p:nvPr>
            <p:ph idx="1"/>
          </p:nvPr>
        </p:nvSpPr>
        <p:spPr>
          <a:xfrm>
            <a:off x="228600" y="1600200"/>
            <a:ext cx="8686800" cy="4525963"/>
          </a:xfrm>
        </p:spPr>
        <p:txBody>
          <a:bodyPr>
            <a:normAutofit fontScale="77500" lnSpcReduction="20000"/>
          </a:bodyPr>
          <a:lstStyle/>
          <a:p>
            <a:r>
              <a:rPr lang="en-US" dirty="0" smtClean="0"/>
              <a:t>Quality of Life is destroyed as untreated pain causes frequent fights and short tempers</a:t>
            </a:r>
          </a:p>
          <a:p>
            <a:r>
              <a:rPr lang="en-US" dirty="0" smtClean="0"/>
              <a:t>Divorce of pain victims creates single parent homes.</a:t>
            </a:r>
          </a:p>
          <a:p>
            <a:r>
              <a:rPr lang="en-US" dirty="0" smtClean="0"/>
              <a:t>More people are forced into criminals and black market drug addicts.</a:t>
            </a:r>
          </a:p>
          <a:p>
            <a:r>
              <a:rPr lang="en-US" dirty="0" smtClean="0"/>
              <a:t>US Suicides are up 30% in the decade.</a:t>
            </a:r>
          </a:p>
          <a:p>
            <a:r>
              <a:rPr lang="en-US" dirty="0" smtClean="0"/>
              <a:t>Many will soon or have already applied for social security disability because without pain relievers, they cannot function</a:t>
            </a:r>
            <a:r>
              <a:rPr lang="en-US" dirty="0" smtClean="0"/>
              <a:t>.</a:t>
            </a:r>
          </a:p>
          <a:p>
            <a:pPr marL="400050" lvl="1" indent="0">
              <a:buNone/>
            </a:pPr>
            <a:r>
              <a:rPr lang="en-US" sz="2400" dirty="0">
                <a:hlinkClick r:id="rId2"/>
              </a:rPr>
              <a:t>https://www.medscape.com/viewarticle/897804</a:t>
            </a:r>
          </a:p>
          <a:p>
            <a:pPr marL="400050" lvl="1" indent="0">
              <a:buNone/>
            </a:pPr>
            <a:r>
              <a:rPr lang="en-US" sz="2400" dirty="0" smtClean="0">
                <a:hlinkClick r:id="rId2"/>
              </a:rPr>
              <a:t>https</a:t>
            </a:r>
            <a:r>
              <a:rPr lang="en-US" sz="2400" dirty="0">
                <a:hlinkClick r:id="rId2"/>
              </a:rPr>
              <a:t>://</a:t>
            </a:r>
            <a:r>
              <a:rPr lang="en-US" sz="2400" dirty="0" smtClean="0">
                <a:hlinkClick r:id="rId2"/>
              </a:rPr>
              <a:t>www.medscape.com/viewarticle/898272</a:t>
            </a:r>
            <a:endParaRPr lang="en-US" sz="2400" dirty="0" smtClean="0"/>
          </a:p>
          <a:p>
            <a:pPr marL="400050" lvl="1" indent="0">
              <a:buNone/>
            </a:pPr>
            <a:r>
              <a:rPr lang="en-US" sz="2400" dirty="0">
                <a:hlinkClick r:id="rId3"/>
              </a:rPr>
              <a:t>https://</a:t>
            </a:r>
            <a:r>
              <a:rPr lang="en-US" sz="2400" dirty="0" smtClean="0">
                <a:hlinkClick r:id="rId3"/>
              </a:rPr>
              <a:t>www.politico.com/story/2018/05/08/opioid-epidemic-consequences-502619</a:t>
            </a:r>
            <a:endParaRPr lang="en-US" sz="2400" dirty="0" smtClean="0"/>
          </a:p>
          <a:p>
            <a:pPr marL="400050" lvl="1" indent="0">
              <a:buNone/>
            </a:pPr>
            <a:r>
              <a:rPr lang="en-US" sz="2400" dirty="0">
                <a:hlinkClick r:id="rId4"/>
              </a:rPr>
              <a:t>https://</a:t>
            </a:r>
            <a:r>
              <a:rPr lang="en-US" sz="2400" dirty="0" smtClean="0">
                <a:hlinkClick r:id="rId4"/>
              </a:rPr>
              <a:t>www.nytimes.com/2018/03/27/health/opioids-medicare-limits.html</a:t>
            </a:r>
            <a:endParaRPr lang="en-US" sz="2400" dirty="0" smtClean="0"/>
          </a:p>
          <a:p>
            <a:pPr marL="400050" lvl="1" indent="0">
              <a:buNone/>
            </a:pPr>
            <a:endParaRPr lang="en-US" sz="2400" dirty="0" smtClean="0"/>
          </a:p>
          <a:p>
            <a:endParaRPr lang="en-US" dirty="0" smtClean="0"/>
          </a:p>
          <a:p>
            <a:endParaRPr lang="en-US" dirty="0"/>
          </a:p>
        </p:txBody>
      </p:sp>
    </p:spTree>
    <p:extLst>
      <p:ext uri="{BB962C8B-B14F-4D97-AF65-F5344CB8AC3E}">
        <p14:creationId xmlns:p14="http://schemas.microsoft.com/office/powerpoint/2010/main" val="1945474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Letters (and cases) from Pain Patients</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Current options</a:t>
            </a:r>
          </a:p>
          <a:p>
            <a:pPr lvl="1"/>
            <a:r>
              <a:rPr lang="en-US" dirty="0" smtClean="0"/>
              <a:t>Live in perpetual torture until your death</a:t>
            </a:r>
          </a:p>
          <a:p>
            <a:pPr lvl="1"/>
            <a:r>
              <a:rPr lang="en-US" dirty="0" smtClean="0"/>
              <a:t>Commit suicide</a:t>
            </a:r>
          </a:p>
          <a:p>
            <a:pPr lvl="1"/>
            <a:r>
              <a:rPr lang="en-US" dirty="0" smtClean="0"/>
              <a:t>Resort to illegal street drugs</a:t>
            </a:r>
          </a:p>
          <a:p>
            <a:pPr lvl="1"/>
            <a:r>
              <a:rPr lang="en-US" dirty="0" smtClean="0"/>
              <a:t>Emigrate to British Columbia, Portugal, or 3</a:t>
            </a:r>
            <a:r>
              <a:rPr lang="en-US" baseline="30000" dirty="0" smtClean="0"/>
              <a:t>rd</a:t>
            </a:r>
            <a:r>
              <a:rPr lang="en-US" dirty="0" smtClean="0"/>
              <a:t> world countries superior in this way to the USA</a:t>
            </a:r>
          </a:p>
          <a:p>
            <a:pPr lvl="2"/>
            <a:r>
              <a:rPr lang="en-US" dirty="0" smtClean="0"/>
              <a:t>British Columbia reversed course after seeing unintended consequences of increased disability, suicides, or increased health expenditures</a:t>
            </a:r>
          </a:p>
          <a:p>
            <a:pPr lvl="2"/>
            <a:r>
              <a:rPr lang="en-US" dirty="0" smtClean="0"/>
              <a:t>Portugal’s overdose death rate DECLINED when they decriminalized opioids (didn’t legalize like we are doing with marijuana)</a:t>
            </a:r>
            <a:endParaRPr lang="en-US" dirty="0"/>
          </a:p>
        </p:txBody>
      </p:sp>
    </p:spTree>
    <p:extLst>
      <p:ext uri="{BB962C8B-B14F-4D97-AF65-F5344CB8AC3E}">
        <p14:creationId xmlns:p14="http://schemas.microsoft.com/office/powerpoint/2010/main" val="463306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52400" y="1219200"/>
            <a:ext cx="8534400" cy="5334000"/>
          </a:xfrm>
        </p:spPr>
        <p:txBody>
          <a:bodyPr>
            <a:normAutofit fontScale="55000" lnSpcReduction="20000"/>
          </a:bodyPr>
          <a:lstStyle/>
          <a:p>
            <a:r>
              <a:rPr lang="en-US" dirty="0" smtClean="0"/>
              <a:t>The United States has a heroin and </a:t>
            </a:r>
            <a:r>
              <a:rPr lang="en-US" dirty="0" err="1"/>
              <a:t>C</a:t>
            </a:r>
            <a:r>
              <a:rPr lang="en-US" dirty="0" err="1" smtClean="0"/>
              <a:t>arfentanyl</a:t>
            </a:r>
            <a:r>
              <a:rPr lang="en-US" dirty="0" smtClean="0"/>
              <a:t> crisis, not a opioid prescription drug crisis.  Opioids existed long before Purdue Pharma claimed to have the holy grail.</a:t>
            </a:r>
          </a:p>
          <a:p>
            <a:r>
              <a:rPr lang="en-US" dirty="0" smtClean="0"/>
              <a:t>Liberals are more concerned with young addicts than law abiding citizens including the disabled, the elderly, wounded veterans, victims of genetic disease or severe auto accidents.</a:t>
            </a:r>
          </a:p>
          <a:p>
            <a:r>
              <a:rPr lang="en-US" dirty="0" smtClean="0"/>
              <a:t>PROP and the liberals stood to make a fortune by deceiving the USG about the scope and facts of this manufactured crisis, and there may be evidence worthy of prosecution against Andrew </a:t>
            </a:r>
            <a:r>
              <a:rPr lang="en-US" dirty="0" err="1" smtClean="0"/>
              <a:t>Kolondy</a:t>
            </a:r>
            <a:endParaRPr lang="en-US" dirty="0" smtClean="0"/>
          </a:p>
          <a:p>
            <a:r>
              <a:rPr lang="en-US" dirty="0" smtClean="0"/>
              <a:t>Millions are headed toward disability if opioid medicines are not reversed.  Can we afford another 10 million needless additions to our disability receipts?  Can we afford to raise families with one parent when the other commits suicide?  Is the GOP prepared to feel the wrath of voters who will believe it was a GOP initiative to rid the US of pain medicines to save addicts and torture legit patients?</a:t>
            </a:r>
          </a:p>
          <a:p>
            <a:r>
              <a:rPr lang="en-US" dirty="0" smtClean="0"/>
              <a:t>How well has the ever tightening USG grip on opioid prescriptions worked in stopping overdose deaths, or has it only made the problem worse by turning law abiding patients into criminals and fueled rebirth of drug cartels?</a:t>
            </a:r>
          </a:p>
          <a:p>
            <a:r>
              <a:rPr lang="en-US" dirty="0" smtClean="0"/>
              <a:t>States do not have the expertise to pass sound legislation, out of scope and against the warnings of the CDC director that Obama fired for standing against any MME limit.</a:t>
            </a:r>
          </a:p>
          <a:p>
            <a:r>
              <a:rPr lang="en-US" dirty="0" smtClean="0"/>
              <a:t>The Fall 2018 mid-term election could swing based on this number one issue for 100 million pain victims and all their friends and family as well!</a:t>
            </a:r>
          </a:p>
          <a:p>
            <a:endParaRPr lang="en-US" dirty="0"/>
          </a:p>
        </p:txBody>
      </p:sp>
    </p:spTree>
    <p:extLst>
      <p:ext uri="{BB962C8B-B14F-4D97-AF65-F5344CB8AC3E}">
        <p14:creationId xmlns:p14="http://schemas.microsoft.com/office/powerpoint/2010/main" val="4247878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Recommendations</a:t>
            </a:r>
            <a:endParaRPr lang="en-US" dirty="0"/>
          </a:p>
        </p:txBody>
      </p:sp>
      <p:sp>
        <p:nvSpPr>
          <p:cNvPr id="3" name="Content Placeholder 2"/>
          <p:cNvSpPr>
            <a:spLocks noGrp="1"/>
          </p:cNvSpPr>
          <p:nvPr>
            <p:ph idx="1"/>
          </p:nvPr>
        </p:nvSpPr>
        <p:spPr>
          <a:xfrm>
            <a:off x="304800" y="1066800"/>
            <a:ext cx="8610600" cy="5486400"/>
          </a:xfrm>
        </p:spPr>
        <p:txBody>
          <a:bodyPr>
            <a:normAutofit fontScale="47500" lnSpcReduction="20000"/>
          </a:bodyPr>
          <a:lstStyle/>
          <a:p>
            <a:r>
              <a:rPr lang="en-US" dirty="0" smtClean="0"/>
              <a:t>Review the CDC guidelines more closely and understand the factual criticisms of those poorly written guidelines.</a:t>
            </a:r>
          </a:p>
          <a:p>
            <a:r>
              <a:rPr lang="en-US" dirty="0" smtClean="0"/>
              <a:t>Force the CDC to repeal the 90 MME limit as too dangerous and easily misunderstood by States, a weaponized Liberal “Guideline” </a:t>
            </a:r>
          </a:p>
          <a:p>
            <a:r>
              <a:rPr lang="en-US" dirty="0" smtClean="0"/>
              <a:t>Order the DEA to cease and desist in intimidating pain physicians and GPs into cutting or dropping patients with ample documentation of legitimate sources of severe pain.</a:t>
            </a:r>
          </a:p>
          <a:p>
            <a:r>
              <a:rPr lang="en-US" dirty="0" smtClean="0"/>
              <a:t>Investigate and if indicated prosecute Andrew </a:t>
            </a:r>
            <a:r>
              <a:rPr lang="en-US" dirty="0" err="1" smtClean="0"/>
              <a:t>Kolondy</a:t>
            </a:r>
            <a:r>
              <a:rPr lang="en-US" dirty="0" smtClean="0"/>
              <a:t> for outright fraud against the USG.</a:t>
            </a:r>
          </a:p>
          <a:p>
            <a:r>
              <a:rPr lang="en-US" dirty="0" smtClean="0"/>
              <a:t>Go after the real source of the overdose deaths – growing drug cartels that sell heroin laced with </a:t>
            </a:r>
            <a:r>
              <a:rPr lang="en-US" dirty="0" err="1"/>
              <a:t>C</a:t>
            </a:r>
            <a:r>
              <a:rPr lang="en-US" dirty="0" err="1" smtClean="0"/>
              <a:t>arfentanyl</a:t>
            </a:r>
            <a:r>
              <a:rPr lang="en-US" dirty="0" smtClean="0"/>
              <a:t> which is 100 times stronger than legally </a:t>
            </a:r>
            <a:r>
              <a:rPr lang="en-US" smtClean="0"/>
              <a:t>prescriged </a:t>
            </a:r>
            <a:r>
              <a:rPr lang="en-US" dirty="0" smtClean="0"/>
              <a:t>Fentanyl.</a:t>
            </a:r>
          </a:p>
          <a:p>
            <a:r>
              <a:rPr lang="en-US" dirty="0" smtClean="0"/>
              <a:t>Define palliative care per the CDC opioid describing guideline and pass a federal law that guidelines don’t apply to palliative (patients with severe health conditions that correlate to chronic pain), then exempt palliative care patients from any and all Federal or State “one size fits all” opioid limits for legitimate patients</a:t>
            </a:r>
          </a:p>
          <a:p>
            <a:r>
              <a:rPr lang="en-US" dirty="0" smtClean="0"/>
              <a:t>Help addicts through legislation aimed to help them without harming legitimate pain patients by removing street drugs while making legal opioids available again without government micromanagement.</a:t>
            </a:r>
          </a:p>
          <a:p>
            <a:r>
              <a:rPr lang="en-US" dirty="0" smtClean="0"/>
              <a:t>Expedite medical research to find alterative pain relievers, make sure they are equally safe and effective before allowing them onto the market, and most importantly, don’t remove opioids that have hundreds of years of beneficial use.</a:t>
            </a:r>
          </a:p>
          <a:p>
            <a:r>
              <a:rPr lang="en-US" dirty="0" smtClean="0"/>
              <a:t>Expose this liberal conspiracy and win millions of pivotal voters who can ensure the GOP / Conservative control of our Federal Government.</a:t>
            </a:r>
          </a:p>
          <a:p>
            <a:r>
              <a:rPr lang="en-US" dirty="0" smtClean="0"/>
              <a:t>Use the media to communicate the message that pain pills aren’t the problem, people are being tortured or dying as a result of suicides due to inescapable pain, and change the narrative away from only being concerned for addicts to being balanced in concern for chronic pain patients</a:t>
            </a:r>
          </a:p>
          <a:p>
            <a:r>
              <a:rPr lang="en-US" dirty="0" smtClean="0"/>
              <a:t>Consider passing a United States Chronic Intractable Pain Patient Bill of Rights (doesn’t have to be an amendment to the US Constitution).</a:t>
            </a:r>
            <a:endParaRPr lang="en-US" dirty="0"/>
          </a:p>
        </p:txBody>
      </p:sp>
    </p:spTree>
    <p:extLst>
      <p:ext uri="{BB962C8B-B14F-4D97-AF65-F5344CB8AC3E}">
        <p14:creationId xmlns:p14="http://schemas.microsoft.com/office/powerpoint/2010/main" val="1822979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1143000"/>
          </a:xfrm>
        </p:spPr>
        <p:txBody>
          <a:bodyPr>
            <a:normAutofit fontScale="90000"/>
          </a:bodyPr>
          <a:lstStyle/>
          <a:p>
            <a:r>
              <a:rPr lang="en-US" sz="3600" dirty="0" smtClean="0"/>
              <a:t>Highlights of </a:t>
            </a:r>
            <a:r>
              <a:rPr lang="en-US" sz="3600" dirty="0" smtClean="0"/>
              <a:t>my June 2018</a:t>
            </a:r>
            <a:r>
              <a:rPr lang="en-US" sz="3600" dirty="0" smtClean="0"/>
              <a:t> </a:t>
            </a:r>
            <a:r>
              <a:rPr lang="en-US" sz="3600" dirty="0" smtClean="0"/>
              <a:t>letter</a:t>
            </a:r>
            <a:r>
              <a:rPr lang="en-US" sz="3600" dirty="0" smtClean="0"/>
              <a:t> to US Congress</a:t>
            </a:r>
            <a:endParaRPr lang="en-US" sz="3600" dirty="0"/>
          </a:p>
        </p:txBody>
      </p:sp>
      <p:sp>
        <p:nvSpPr>
          <p:cNvPr id="3" name="Content Placeholder 2"/>
          <p:cNvSpPr>
            <a:spLocks noGrp="1"/>
          </p:cNvSpPr>
          <p:nvPr>
            <p:ph idx="1"/>
          </p:nvPr>
        </p:nvSpPr>
        <p:spPr>
          <a:xfrm>
            <a:off x="152400" y="914400"/>
            <a:ext cx="8915400" cy="5943600"/>
          </a:xfrm>
        </p:spPr>
        <p:txBody>
          <a:bodyPr>
            <a:noAutofit/>
          </a:bodyPr>
          <a:lstStyle/>
          <a:p>
            <a:r>
              <a:rPr lang="en-US" sz="1600" dirty="0" smtClean="0"/>
              <a:t>Prepared a solid case for why government over-reach and large government is counterproductive to solving the real problem of illegal street drugs, pushers, and addicts.</a:t>
            </a:r>
          </a:p>
          <a:p>
            <a:r>
              <a:rPr lang="en-US" sz="1600" dirty="0"/>
              <a:t>A</a:t>
            </a:r>
            <a:r>
              <a:rPr lang="en-US" sz="1600" dirty="0" smtClean="0"/>
              <a:t>rbitrary one </a:t>
            </a:r>
            <a:r>
              <a:rPr lang="en-US" sz="1600" dirty="0" smtClean="0"/>
              <a:t>size fits all 90 </a:t>
            </a:r>
            <a:r>
              <a:rPr lang="en-US" sz="1600" dirty="0" err="1" smtClean="0"/>
              <a:t>mme</a:t>
            </a:r>
            <a:r>
              <a:rPr lang="en-US" sz="1600" dirty="0" smtClean="0"/>
              <a:t> limit </a:t>
            </a:r>
            <a:r>
              <a:rPr lang="en-US" sz="1600" dirty="0" smtClean="0"/>
              <a:t>does </a:t>
            </a:r>
            <a:r>
              <a:rPr lang="en-US" sz="1600" dirty="0" smtClean="0"/>
              <a:t>not account for different opioid absorption, doesn’t account for different metabolism of </a:t>
            </a:r>
            <a:r>
              <a:rPr lang="en-US" sz="1600" dirty="0" smtClean="0"/>
              <a:t>medicines</a:t>
            </a:r>
            <a:r>
              <a:rPr lang="en-US" sz="1600" dirty="0" smtClean="0"/>
              <a:t>, </a:t>
            </a:r>
            <a:r>
              <a:rPr lang="en-US" sz="1600" dirty="0" smtClean="0"/>
              <a:t>doesn’t account for different body weights, doesn’t account for number and severity of diseases, and clearly doesn’t account for time of exposure that over time requires slow to moderate escalation of dosages until a stability </a:t>
            </a:r>
            <a:r>
              <a:rPr lang="en-US" sz="1600" dirty="0" smtClean="0"/>
              <a:t>point is </a:t>
            </a:r>
            <a:r>
              <a:rPr lang="en-US" sz="1600" dirty="0" smtClean="0"/>
              <a:t>reached.</a:t>
            </a:r>
          </a:p>
          <a:p>
            <a:r>
              <a:rPr lang="en-US" sz="1600" dirty="0" smtClean="0"/>
              <a:t>Paper provided 21 </a:t>
            </a:r>
            <a:r>
              <a:rPr lang="en-US" sz="1600" dirty="0" smtClean="0"/>
              <a:t>citations </a:t>
            </a:r>
            <a:r>
              <a:rPr lang="en-US" sz="1600" dirty="0" smtClean="0"/>
              <a:t>for </a:t>
            </a:r>
            <a:r>
              <a:rPr lang="en-US" sz="1600" dirty="0" smtClean="0"/>
              <a:t>deeper study to convince yourself that we have 2 problems – a crisis of illegal heroin and </a:t>
            </a:r>
            <a:r>
              <a:rPr lang="en-US" sz="1600" dirty="0" err="1"/>
              <a:t>C</a:t>
            </a:r>
            <a:r>
              <a:rPr lang="en-US" sz="1600" dirty="0" err="1" smtClean="0"/>
              <a:t>arfentanyl</a:t>
            </a:r>
            <a:r>
              <a:rPr lang="en-US" sz="1600" dirty="0" smtClean="0"/>
              <a:t> killing young people, and a crisis of government </a:t>
            </a:r>
            <a:r>
              <a:rPr lang="en-US" sz="1600" dirty="0" smtClean="0"/>
              <a:t>reacting </a:t>
            </a:r>
            <a:r>
              <a:rPr lang="en-US" sz="1600" dirty="0" smtClean="0"/>
              <a:t>by applying socialized healthcare as the holy grails to solve all medical </a:t>
            </a:r>
            <a:r>
              <a:rPr lang="en-US" sz="1600" dirty="0" smtClean="0"/>
              <a:t>problems, thus reducing patients </a:t>
            </a:r>
            <a:r>
              <a:rPr lang="en-US" sz="1600" dirty="0" smtClean="0"/>
              <a:t>to the lowest common denominator that the GOP used to be on guard </a:t>
            </a:r>
            <a:r>
              <a:rPr lang="en-US" sz="1600" dirty="0" smtClean="0"/>
              <a:t>against.  The GOP and DNC are both guilty of thinking the federal government solves problems.  Where is personal </a:t>
            </a:r>
            <a:r>
              <a:rPr lang="en-US" sz="1600" dirty="0" smtClean="0"/>
              <a:t>accountability for your </a:t>
            </a:r>
            <a:r>
              <a:rPr lang="en-US" sz="1600" dirty="0" smtClean="0"/>
              <a:t>actions?</a:t>
            </a:r>
            <a:endParaRPr lang="en-US" sz="1600" dirty="0" smtClean="0"/>
          </a:p>
          <a:p>
            <a:r>
              <a:rPr lang="en-US" sz="1600" dirty="0" smtClean="0"/>
              <a:t>Meanwhile, our senior citizens, our disabled Americans, our cancer </a:t>
            </a:r>
            <a:r>
              <a:rPr lang="en-US" sz="1600" dirty="0" smtClean="0"/>
              <a:t>patients and others with severe </a:t>
            </a:r>
            <a:r>
              <a:rPr lang="en-US" sz="1600" dirty="0" smtClean="0"/>
              <a:t>chronic health conditions are </a:t>
            </a:r>
            <a:r>
              <a:rPr lang="en-US" sz="1600" dirty="0" smtClean="0"/>
              <a:t>being stripped </a:t>
            </a:r>
            <a:r>
              <a:rPr lang="en-US" sz="1600" dirty="0" smtClean="0"/>
              <a:t>of </a:t>
            </a:r>
            <a:r>
              <a:rPr lang="en-US" sz="1600" dirty="0" smtClean="0"/>
              <a:t>their last resort to manage pain, </a:t>
            </a:r>
            <a:r>
              <a:rPr lang="en-US" sz="1600" dirty="0" smtClean="0"/>
              <a:t>and so turn to either suicide or street </a:t>
            </a:r>
            <a:r>
              <a:rPr lang="en-US" sz="1600" dirty="0" smtClean="0"/>
              <a:t>drugs, or live </a:t>
            </a:r>
            <a:r>
              <a:rPr lang="en-US" sz="1600" dirty="0" smtClean="0"/>
              <a:t>in perpetual torture that I sadly understand all </a:t>
            </a:r>
            <a:r>
              <a:rPr lang="en-US" sz="1600" dirty="0" smtClean="0"/>
              <a:t>too </a:t>
            </a:r>
            <a:r>
              <a:rPr lang="en-US" sz="1600" dirty="0" smtClean="0"/>
              <a:t>well.</a:t>
            </a:r>
          </a:p>
          <a:p>
            <a:r>
              <a:rPr lang="en-US" sz="1600" dirty="0" smtClean="0"/>
              <a:t>Those who don’t die </a:t>
            </a:r>
            <a:r>
              <a:rPr lang="en-US" sz="1600" dirty="0" smtClean="0"/>
              <a:t>immediately </a:t>
            </a:r>
            <a:r>
              <a:rPr lang="en-US" sz="1600" dirty="0" smtClean="0"/>
              <a:t>live a bedridden life of complete dependency </a:t>
            </a:r>
            <a:r>
              <a:rPr lang="en-US" sz="1600" dirty="0" smtClean="0"/>
              <a:t>on their spouse that degrades a functioning family unit into dependent adults</a:t>
            </a:r>
            <a:r>
              <a:rPr lang="en-US" sz="1600" dirty="0" smtClean="0"/>
              <a:t>, and  </a:t>
            </a:r>
            <a:r>
              <a:rPr lang="en-US" sz="1600" dirty="0" smtClean="0"/>
              <a:t>which could  </a:t>
            </a:r>
            <a:r>
              <a:rPr lang="en-US" sz="1600" dirty="0" smtClean="0"/>
              <a:t>send us back into another great depression.</a:t>
            </a:r>
          </a:p>
          <a:p>
            <a:r>
              <a:rPr lang="en-US" sz="1600" dirty="0" smtClean="0"/>
              <a:t>My problem has recently been solved.  I battle on for those too ill to fight for themselves.</a:t>
            </a:r>
            <a:endParaRPr lang="en-US" sz="1600" dirty="0"/>
          </a:p>
        </p:txBody>
      </p:sp>
    </p:spTree>
    <p:extLst>
      <p:ext uri="{BB962C8B-B14F-4D97-AF65-F5344CB8AC3E}">
        <p14:creationId xmlns:p14="http://schemas.microsoft.com/office/powerpoint/2010/main" val="1364405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 Edney Bio and Medical Case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54 year married 30 years with 20 year old pre-med son</a:t>
            </a:r>
          </a:p>
          <a:p>
            <a:r>
              <a:rPr lang="en-US" dirty="0" smtClean="0"/>
              <a:t>Former Director of </a:t>
            </a:r>
            <a:r>
              <a:rPr lang="en-US" dirty="0" smtClean="0"/>
              <a:t>Engineering </a:t>
            </a:r>
            <a:r>
              <a:rPr lang="en-US" dirty="0" smtClean="0"/>
              <a:t>and former Electronics Design Engineer</a:t>
            </a:r>
          </a:p>
          <a:p>
            <a:r>
              <a:rPr lang="en-US" dirty="0" smtClean="0"/>
              <a:t>Held many </a:t>
            </a:r>
            <a:r>
              <a:rPr lang="en-US" dirty="0" smtClean="0"/>
              <a:t>USG</a:t>
            </a:r>
            <a:r>
              <a:rPr lang="en-US" dirty="0" smtClean="0"/>
              <a:t> </a:t>
            </a:r>
            <a:r>
              <a:rPr lang="en-US" dirty="0" smtClean="0"/>
              <a:t>clearances continuously from 1988 to 2016 </a:t>
            </a:r>
          </a:p>
          <a:p>
            <a:r>
              <a:rPr lang="en-US" dirty="0" smtClean="0"/>
              <a:t>Disabled since 2015 from spinal cord damage, severe arthritis, osteoarthritis of hips, knee, spine, feet, and right thumb and CHRONIC PAIN</a:t>
            </a:r>
          </a:p>
          <a:p>
            <a:r>
              <a:rPr lang="en-US" dirty="0" smtClean="0"/>
              <a:t>Dosage was 255 </a:t>
            </a:r>
            <a:r>
              <a:rPr lang="en-US" dirty="0" smtClean="0"/>
              <a:t>MME </a:t>
            </a:r>
            <a:r>
              <a:rPr lang="en-US" dirty="0" smtClean="0"/>
              <a:t>back in 2001</a:t>
            </a:r>
            <a:r>
              <a:rPr lang="en-US" dirty="0" smtClean="0"/>
              <a:t>, </a:t>
            </a:r>
            <a:r>
              <a:rPr lang="en-US" dirty="0" smtClean="0"/>
              <a:t>but I stopped </a:t>
            </a:r>
            <a:r>
              <a:rPr lang="en-US" dirty="0" smtClean="0"/>
              <a:t>all pain medicine </a:t>
            </a:r>
            <a:r>
              <a:rPr lang="en-US" dirty="0" smtClean="0"/>
              <a:t>in </a:t>
            </a:r>
            <a:r>
              <a:rPr lang="en-US" dirty="0" smtClean="0"/>
              <a:t>2002 when new arthritis medicine got pain under control but </a:t>
            </a:r>
            <a:r>
              <a:rPr lang="en-US" dirty="0" smtClean="0"/>
              <a:t>I was forced back </a:t>
            </a:r>
            <a:r>
              <a:rPr lang="en-US" dirty="0" smtClean="0"/>
              <a:t>on </a:t>
            </a:r>
            <a:r>
              <a:rPr lang="en-US" dirty="0" smtClean="0"/>
              <a:t>painkillers in 2012.  I’ve been on stable dose of 165 MME since December 2016 </a:t>
            </a:r>
            <a:r>
              <a:rPr lang="en-US" dirty="0" smtClean="0"/>
              <a:t>and it works!</a:t>
            </a:r>
            <a:endParaRPr lang="en-US" dirty="0" smtClean="0"/>
          </a:p>
          <a:p>
            <a:r>
              <a:rPr lang="en-US" dirty="0" smtClean="0"/>
              <a:t>Data I collected demonstrate opioids continue to work as well now for me as they ever did.  Opioids have NOT lost efficacy and </a:t>
            </a:r>
            <a:r>
              <a:rPr lang="en-US" dirty="0" smtClean="0"/>
              <a:t>don’t </a:t>
            </a:r>
            <a:r>
              <a:rPr lang="en-US" dirty="0" smtClean="0"/>
              <a:t>cause side effects for me.</a:t>
            </a:r>
            <a:endParaRPr lang="en-US" dirty="0" smtClean="0"/>
          </a:p>
          <a:p>
            <a:r>
              <a:rPr lang="en-US" dirty="0" smtClean="0"/>
              <a:t>My </a:t>
            </a:r>
            <a:r>
              <a:rPr lang="en-US" dirty="0" smtClean="0"/>
              <a:t>professionally a</a:t>
            </a:r>
            <a:r>
              <a:rPr lang="en-US" dirty="0" smtClean="0"/>
              <a:t>ssessed </a:t>
            </a:r>
            <a:r>
              <a:rPr lang="en-US" dirty="0" smtClean="0"/>
              <a:t>opioid abuse risk score </a:t>
            </a:r>
            <a:r>
              <a:rPr lang="en-US" dirty="0" smtClean="0"/>
              <a:t>is 0</a:t>
            </a:r>
            <a:r>
              <a:rPr lang="en-US" dirty="0" smtClean="0"/>
              <a:t>% </a:t>
            </a:r>
            <a:r>
              <a:rPr lang="en-US" dirty="0" smtClean="0"/>
              <a:t>.  I have no </a:t>
            </a:r>
            <a:r>
              <a:rPr lang="en-US" dirty="0" smtClean="0"/>
              <a:t>history of any form of </a:t>
            </a:r>
            <a:r>
              <a:rPr lang="en-US" dirty="0" smtClean="0"/>
              <a:t>addiction, </a:t>
            </a:r>
            <a:r>
              <a:rPr lang="en-US" dirty="0" smtClean="0"/>
              <a:t>and </a:t>
            </a:r>
            <a:r>
              <a:rPr lang="en-US" dirty="0" smtClean="0"/>
              <a:t>I have proven </a:t>
            </a:r>
            <a:r>
              <a:rPr lang="en-US" dirty="0" smtClean="0"/>
              <a:t>ability to get off pain medicine on my own without decree or even </a:t>
            </a:r>
            <a:r>
              <a:rPr lang="en-US" dirty="0" smtClean="0"/>
              <a:t>assistance by government or even a physician if I don’t need it.</a:t>
            </a:r>
            <a:endParaRPr lang="en-US" dirty="0" smtClean="0"/>
          </a:p>
          <a:p>
            <a:r>
              <a:rPr lang="en-US" dirty="0" smtClean="0"/>
              <a:t>Like most, I first tried many </a:t>
            </a:r>
            <a:r>
              <a:rPr lang="en-US" dirty="0" smtClean="0"/>
              <a:t>steroid injections, nerve blocks, hip surgery, knee surgery, spine surgery, physical therapy, NSAIDs.  </a:t>
            </a:r>
            <a:r>
              <a:rPr lang="en-US" dirty="0" smtClean="0"/>
              <a:t>I’m a very proactive patient.</a:t>
            </a:r>
            <a:endParaRPr lang="en-US" dirty="0" smtClean="0"/>
          </a:p>
          <a:p>
            <a:r>
              <a:rPr lang="en-US" dirty="0" smtClean="0"/>
              <a:t>I had </a:t>
            </a:r>
            <a:r>
              <a:rPr lang="en-US" dirty="0" smtClean="0"/>
              <a:t>to switch pain management to </a:t>
            </a:r>
            <a:r>
              <a:rPr lang="en-US" dirty="0" smtClean="0"/>
              <a:t>my GP </a:t>
            </a:r>
            <a:r>
              <a:rPr lang="en-US" dirty="0" smtClean="0"/>
              <a:t>due to DEA pressure on pain clinics, including threats and harassment.  Many have retired, making problems worse.</a:t>
            </a:r>
            <a:endParaRPr lang="en-US" dirty="0"/>
          </a:p>
        </p:txBody>
      </p:sp>
    </p:spTree>
    <p:extLst>
      <p:ext uri="{BB962C8B-B14F-4D97-AF65-F5344CB8AC3E}">
        <p14:creationId xmlns:p14="http://schemas.microsoft.com/office/powerpoint/2010/main" val="1848431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scope of the problem</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r>
              <a:rPr lang="en-US" sz="2000" dirty="0" smtClean="0"/>
              <a:t>42,000 deaths in 2016 due to opioids</a:t>
            </a:r>
          </a:p>
          <a:p>
            <a:pPr lvl="1"/>
            <a:r>
              <a:rPr lang="en-US" sz="1600" dirty="0" smtClean="0"/>
              <a:t>17,087 were from prescription opioids so most were from heroin and illegal </a:t>
            </a:r>
            <a:r>
              <a:rPr lang="en-US" sz="1600" dirty="0" err="1" smtClean="0"/>
              <a:t>carfentanyl</a:t>
            </a:r>
            <a:endParaRPr lang="en-US" sz="1600" dirty="0" smtClean="0"/>
          </a:p>
          <a:p>
            <a:pPr lvl="1"/>
            <a:r>
              <a:rPr lang="en-US" sz="1600" dirty="0" smtClean="0"/>
              <a:t>100 million live in chronic pain, 25.8 in severe pain</a:t>
            </a:r>
          </a:p>
          <a:p>
            <a:pPr lvl="1"/>
            <a:r>
              <a:rPr lang="en-US" sz="1600" dirty="0" smtClean="0"/>
              <a:t>That is 0.018% who </a:t>
            </a:r>
            <a:r>
              <a:rPr lang="en-US" sz="1600" dirty="0" smtClean="0"/>
              <a:t>die, and 99.983% who are successful in use of opioids, and that 0.018% includes intentiona</a:t>
            </a:r>
            <a:r>
              <a:rPr lang="en-US" sz="1600" dirty="0" smtClean="0"/>
              <a:t>l suicides and thieves who steal and consume opioids</a:t>
            </a:r>
            <a:endParaRPr lang="en-US" sz="1600" dirty="0" smtClean="0"/>
          </a:p>
          <a:p>
            <a:r>
              <a:rPr lang="en-US" sz="2000" dirty="0" smtClean="0"/>
              <a:t>41,000 die each year from second hand smoke, 480,000 from direct tobacco use</a:t>
            </a:r>
          </a:p>
          <a:p>
            <a:pPr lvl="1"/>
            <a:r>
              <a:rPr lang="en-US" sz="1600" dirty="0" smtClean="0"/>
              <a:t>No prescriptions required, no monthly doctor visits, no urine drug screens, no expensive copays</a:t>
            </a:r>
          </a:p>
          <a:p>
            <a:r>
              <a:rPr lang="en-US" sz="2000" dirty="0" smtClean="0"/>
              <a:t>When did the GOP become the party </a:t>
            </a:r>
            <a:r>
              <a:rPr lang="en-US" sz="2000" dirty="0" smtClean="0"/>
              <a:t>advocating for </a:t>
            </a:r>
            <a:r>
              <a:rPr lang="en-US" sz="2000" dirty="0" smtClean="0"/>
              <a:t>socialized </a:t>
            </a:r>
            <a:r>
              <a:rPr lang="en-US" sz="2000" dirty="0" smtClean="0"/>
              <a:t>medicine and government overreach</a:t>
            </a:r>
            <a:r>
              <a:rPr lang="en-US" sz="2000" dirty="0" smtClean="0"/>
              <a:t>? </a:t>
            </a:r>
            <a:endParaRPr lang="en-US" sz="2000" dirty="0" smtClean="0"/>
          </a:p>
          <a:p>
            <a:r>
              <a:rPr lang="en-US" sz="2000" dirty="0" smtClean="0"/>
              <a:t>Why </a:t>
            </a:r>
            <a:r>
              <a:rPr lang="en-US" sz="2000" dirty="0" smtClean="0"/>
              <a:t>do 17-42,000 </a:t>
            </a:r>
            <a:r>
              <a:rPr lang="en-US" sz="2000" dirty="0" smtClean="0"/>
              <a:t>drug addicts who shoot heroin &amp; </a:t>
            </a:r>
            <a:r>
              <a:rPr lang="en-US" sz="2000" dirty="0" smtClean="0"/>
              <a:t>take illegal </a:t>
            </a:r>
            <a:r>
              <a:rPr lang="en-US" sz="2000" dirty="0" smtClean="0"/>
              <a:t>fentanyl apparently count MORE than the 100 million law abiding citizens </a:t>
            </a:r>
            <a:r>
              <a:rPr lang="en-US" sz="2000" dirty="0" smtClean="0"/>
              <a:t>with struggle with </a:t>
            </a:r>
            <a:r>
              <a:rPr lang="en-US" sz="2000" dirty="0" err="1" smtClean="0"/>
              <a:t>legimate</a:t>
            </a:r>
            <a:r>
              <a:rPr lang="en-US" sz="2000" dirty="0" smtClean="0"/>
              <a:t> </a:t>
            </a:r>
            <a:r>
              <a:rPr lang="en-US" sz="2000" dirty="0" smtClean="0"/>
              <a:t>chronic pain?</a:t>
            </a:r>
          </a:p>
          <a:p>
            <a:r>
              <a:rPr lang="en-US" sz="2000" dirty="0" smtClean="0"/>
              <a:t>Think how many voters, once educated </a:t>
            </a:r>
            <a:r>
              <a:rPr lang="en-US" sz="2000" dirty="0" smtClean="0"/>
              <a:t>regarding the fabricated “opioid crisis” will elect whoever champions their cause?  The midterm elections and balance of power could hang on this one singl</a:t>
            </a:r>
            <a:r>
              <a:rPr lang="en-US" sz="2000" dirty="0" smtClean="0"/>
              <a:t>e issue.</a:t>
            </a:r>
            <a:endParaRPr lang="en-US" sz="2000" dirty="0"/>
          </a:p>
        </p:txBody>
      </p:sp>
    </p:spTree>
    <p:extLst>
      <p:ext uri="{BB962C8B-B14F-4D97-AF65-F5344CB8AC3E}">
        <p14:creationId xmlns:p14="http://schemas.microsoft.com/office/powerpoint/2010/main" val="122736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Alliance for Treatment of Intractable Pain (ATIP)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National </a:t>
            </a:r>
            <a:r>
              <a:rPr lang="en-US" dirty="0" err="1" smtClean="0"/>
              <a:t>pHD</a:t>
            </a:r>
            <a:r>
              <a:rPr lang="en-US" dirty="0" smtClean="0"/>
              <a:t> advocate and former key DoD </a:t>
            </a:r>
            <a:r>
              <a:rPr lang="en-US" dirty="0" smtClean="0"/>
              <a:t>Engineer is leader and is a major advocate.</a:t>
            </a:r>
            <a:endParaRPr lang="en-US" dirty="0" smtClean="0"/>
          </a:p>
          <a:p>
            <a:r>
              <a:rPr lang="en-US" dirty="0" smtClean="0"/>
              <a:t>See paper “What policy makers need to know about American’s Opioid Crisis” </a:t>
            </a:r>
          </a:p>
          <a:p>
            <a:r>
              <a:rPr lang="en-US" dirty="0" smtClean="0"/>
              <a:t>Found zero correlation between opioid prescribing and overdose deaths in 2016.  ZERO.</a:t>
            </a:r>
          </a:p>
          <a:p>
            <a:r>
              <a:rPr lang="en-US" dirty="0" smtClean="0"/>
              <a:t>Every ponder why opioid deaths spiral higher while opioid prescribing has been dropping for 6 years</a:t>
            </a:r>
            <a:r>
              <a:rPr lang="en-US" dirty="0" smtClean="0"/>
              <a:t>?   </a:t>
            </a:r>
          </a:p>
          <a:p>
            <a:pPr marL="0" indent="0" algn="ctr">
              <a:buNone/>
            </a:pPr>
            <a:r>
              <a:rPr lang="en-US" dirty="0" smtClean="0">
                <a:hlinkClick r:id="rId2"/>
              </a:rPr>
              <a:t>http</a:t>
            </a:r>
            <a:r>
              <a:rPr lang="en-US" dirty="0">
                <a:hlinkClick r:id="rId2"/>
              </a:rPr>
              <a:t>://face-facts.org/atip</a:t>
            </a:r>
            <a:r>
              <a:rPr lang="en-US" dirty="0" smtClean="0">
                <a:hlinkClick r:id="rId2"/>
              </a:rPr>
              <a:t>/</a:t>
            </a: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406238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National Pain Experts</a:t>
            </a:r>
            <a:endParaRPr lang="en-US" dirty="0"/>
          </a:p>
        </p:txBody>
      </p:sp>
      <p:sp>
        <p:nvSpPr>
          <p:cNvPr id="3" name="Content Placeholder 2"/>
          <p:cNvSpPr>
            <a:spLocks noGrp="1"/>
          </p:cNvSpPr>
          <p:nvPr>
            <p:ph idx="1"/>
          </p:nvPr>
        </p:nvSpPr>
        <p:spPr>
          <a:xfrm>
            <a:off x="304800" y="1371600"/>
            <a:ext cx="8382000" cy="4754563"/>
          </a:xfrm>
        </p:spPr>
        <p:txBody>
          <a:bodyPr>
            <a:normAutofit fontScale="70000" lnSpcReduction="20000"/>
          </a:bodyPr>
          <a:lstStyle/>
          <a:p>
            <a:r>
              <a:rPr lang="en-US" dirty="0" smtClean="0"/>
              <a:t>Stefan </a:t>
            </a:r>
            <a:r>
              <a:rPr lang="en-US" dirty="0" err="1" smtClean="0"/>
              <a:t>Kertesz</a:t>
            </a:r>
            <a:r>
              <a:rPr lang="en-US" dirty="0" smtClean="0"/>
              <a:t>, Professor of Medicine at </a:t>
            </a:r>
            <a:r>
              <a:rPr lang="en-US" dirty="0" smtClean="0"/>
              <a:t>University of Alabama </a:t>
            </a:r>
            <a:r>
              <a:rPr lang="en-US" dirty="0" smtClean="0"/>
              <a:t>School of Medicine,</a:t>
            </a:r>
            <a:r>
              <a:rPr lang="en-US" dirty="0" smtClean="0"/>
              <a:t> </a:t>
            </a:r>
            <a:r>
              <a:rPr lang="en-US" dirty="0" smtClean="0"/>
              <a:t>authored </a:t>
            </a:r>
            <a:r>
              <a:rPr lang="en-US" dirty="0" smtClean="0"/>
              <a:t>a paper </a:t>
            </a:r>
            <a:r>
              <a:rPr lang="en-US" dirty="0" smtClean="0"/>
              <a:t>that was signed by over 200 </a:t>
            </a:r>
            <a:r>
              <a:rPr lang="en-US" dirty="0" smtClean="0"/>
              <a:t>pain experts of Medicare’s plan to cut back opioids.</a:t>
            </a:r>
          </a:p>
          <a:p>
            <a:pPr marL="400050" lvl="1" indent="0">
              <a:buNone/>
            </a:pPr>
            <a:r>
              <a:rPr lang="en-US" sz="2000" dirty="0">
                <a:hlinkClick r:id="rId2"/>
              </a:rPr>
              <a:t>https://</a:t>
            </a:r>
            <a:r>
              <a:rPr lang="en-US" sz="2000" dirty="0" smtClean="0">
                <a:hlinkClick r:id="rId2"/>
              </a:rPr>
              <a:t>gizmodo.com/doctors-are-protesting-medicare-change-that-would-let-p-1823544391</a:t>
            </a:r>
            <a:endParaRPr lang="en-US" sz="2000" dirty="0" smtClean="0"/>
          </a:p>
          <a:p>
            <a:pPr lvl="1"/>
            <a:endParaRPr lang="en-US" sz="2000" dirty="0" smtClean="0"/>
          </a:p>
          <a:p>
            <a:pPr marL="400050" lvl="1" indent="0">
              <a:buNone/>
            </a:pPr>
            <a:r>
              <a:rPr lang="en-US" sz="2000" dirty="0">
                <a:hlinkClick r:id="rId3"/>
              </a:rPr>
              <a:t>https://www.healthaffairs.org/action/showDoPubSecure?doi=10.1377%2Fhblog20180117.832392&amp;format=full</a:t>
            </a:r>
            <a:r>
              <a:rPr lang="en-US" sz="2000" dirty="0" smtClean="0">
                <a:hlinkClick r:id="rId3"/>
              </a:rPr>
              <a:t>&amp;</a:t>
            </a:r>
            <a:endParaRPr lang="en-US" sz="2000" dirty="0" smtClean="0"/>
          </a:p>
          <a:p>
            <a:pPr marL="400050" lvl="1" indent="0">
              <a:buNone/>
            </a:pPr>
            <a:endParaRPr lang="en-US" sz="2000" dirty="0" smtClean="0">
              <a:hlinkClick r:id="rId4"/>
            </a:endParaRPr>
          </a:p>
          <a:p>
            <a:pPr marL="400050" lvl="1" indent="0">
              <a:buNone/>
            </a:pPr>
            <a:r>
              <a:rPr lang="en-US" sz="2000" dirty="0" smtClean="0">
                <a:hlinkClick r:id="rId4"/>
              </a:rPr>
              <a:t>https</a:t>
            </a:r>
            <a:r>
              <a:rPr lang="en-US" sz="2000" dirty="0">
                <a:hlinkClick r:id="rId4"/>
              </a:rPr>
              <a:t>://www.statnews.com/2017/02/24/opioids-prescribing-limits-pain-patients</a:t>
            </a:r>
            <a:r>
              <a:rPr lang="en-US" sz="2000" dirty="0" smtClean="0">
                <a:hlinkClick r:id="rId4"/>
              </a:rPr>
              <a:t>/</a:t>
            </a:r>
            <a:endParaRPr lang="en-US" sz="2000" dirty="0" smtClean="0"/>
          </a:p>
          <a:p>
            <a:endParaRPr lang="en-US" sz="3400" dirty="0" smtClean="0"/>
          </a:p>
          <a:p>
            <a:r>
              <a:rPr lang="en-US" dirty="0" smtClean="0"/>
              <a:t>Thomas </a:t>
            </a:r>
            <a:r>
              <a:rPr lang="en-US" dirty="0" smtClean="0"/>
              <a:t>Kline, MD, </a:t>
            </a:r>
            <a:r>
              <a:rPr lang="en-US" dirty="0" err="1" smtClean="0"/>
              <a:t>pHD</a:t>
            </a:r>
            <a:r>
              <a:rPr lang="en-US" dirty="0" smtClean="0"/>
              <a:t> </a:t>
            </a:r>
            <a:endParaRPr lang="en-US" dirty="0" smtClean="0"/>
          </a:p>
          <a:p>
            <a:pPr marL="400050" lvl="1" indent="0">
              <a:buNone/>
            </a:pPr>
            <a:r>
              <a:rPr lang="en-US" sz="2200" dirty="0">
                <a:hlinkClick r:id="rId5"/>
              </a:rPr>
              <a:t>https://medium.com/@</a:t>
            </a:r>
            <a:r>
              <a:rPr lang="en-US" sz="2200" dirty="0" smtClean="0">
                <a:hlinkClick r:id="rId5"/>
              </a:rPr>
              <a:t>ThomasKlineMD/when-does-pain-treatment-become-protected-palliative-care-treatment-339d29024b57</a:t>
            </a:r>
            <a:endParaRPr lang="en-US" sz="2200" dirty="0" smtClean="0"/>
          </a:p>
          <a:p>
            <a:pPr marL="0" indent="0">
              <a:buNone/>
            </a:pPr>
            <a:endParaRPr lang="en-US" sz="2600" dirty="0"/>
          </a:p>
          <a:p>
            <a:r>
              <a:rPr lang="en-US" sz="3100" dirty="0"/>
              <a:t>Pharmacist Steve </a:t>
            </a:r>
            <a:r>
              <a:rPr lang="en-US" sz="3100" dirty="0" err="1" smtClean="0"/>
              <a:t>Ariens</a:t>
            </a:r>
            <a:endParaRPr lang="en-US" sz="3100" dirty="0" smtClean="0"/>
          </a:p>
          <a:p>
            <a:pPr marL="400050" lvl="1" indent="0">
              <a:buNone/>
            </a:pPr>
            <a:r>
              <a:rPr lang="en-US" sz="2200" dirty="0" smtClean="0">
                <a:hlinkClick r:id="rId6"/>
              </a:rPr>
              <a:t>http</a:t>
            </a:r>
            <a:r>
              <a:rPr lang="en-US" sz="2200" dirty="0">
                <a:hlinkClick r:id="rId6"/>
              </a:rPr>
              <a:t>://</a:t>
            </a:r>
            <a:r>
              <a:rPr lang="en-US" sz="2200" dirty="0" smtClean="0">
                <a:hlinkClick r:id="rId6"/>
              </a:rPr>
              <a:t>nationalpainreport.com/author/sariens</a:t>
            </a:r>
            <a:endParaRPr lang="en-US" sz="2200" dirty="0" smtClean="0"/>
          </a:p>
          <a:p>
            <a:pPr marL="0" indent="0">
              <a:buNone/>
            </a:pPr>
            <a:endParaRPr lang="en-US" sz="2600" dirty="0" smtClean="0"/>
          </a:p>
          <a:p>
            <a:endParaRPr lang="en-US" dirty="0" smtClean="0"/>
          </a:p>
        </p:txBody>
      </p:sp>
    </p:spTree>
    <p:extLst>
      <p:ext uri="{BB962C8B-B14F-4D97-AF65-F5344CB8AC3E}">
        <p14:creationId xmlns:p14="http://schemas.microsoft.com/office/powerpoint/2010/main" val="368201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 – Scope and limits</a:t>
            </a:r>
            <a:endParaRPr lang="en-US" dirty="0"/>
          </a:p>
        </p:txBody>
      </p:sp>
      <p:sp>
        <p:nvSpPr>
          <p:cNvPr id="3" name="Content Placeholder 2"/>
          <p:cNvSpPr>
            <a:spLocks noGrp="1"/>
          </p:cNvSpPr>
          <p:nvPr>
            <p:ph idx="1"/>
          </p:nvPr>
        </p:nvSpPr>
        <p:spPr>
          <a:xfrm>
            <a:off x="381000" y="1295400"/>
            <a:ext cx="8305800" cy="5334000"/>
          </a:xfrm>
        </p:spPr>
        <p:txBody>
          <a:bodyPr>
            <a:normAutofit fontScale="77500" lnSpcReduction="20000"/>
          </a:bodyPr>
          <a:lstStyle/>
          <a:p>
            <a:r>
              <a:rPr lang="en-US" dirty="0" smtClean="0"/>
              <a:t>CDC never recommended that opioids not be used in chronic pain</a:t>
            </a:r>
          </a:p>
          <a:p>
            <a:r>
              <a:rPr lang="en-US" dirty="0" smtClean="0"/>
              <a:t>Scope of guidelines stated they were for the general practice physician and intended to help in the absence of a pain specialist.</a:t>
            </a:r>
          </a:p>
          <a:p>
            <a:r>
              <a:rPr lang="en-US" dirty="0" smtClean="0"/>
              <a:t>Pain management specialists were never supposed to be restricted.</a:t>
            </a:r>
          </a:p>
          <a:p>
            <a:r>
              <a:rPr lang="en-US" dirty="0" smtClean="0"/>
              <a:t>Palliative care patients, defined as people with serious health conditions (not HOSPICE patients) were excluded from limits.</a:t>
            </a:r>
          </a:p>
          <a:p>
            <a:r>
              <a:rPr lang="en-US" dirty="0" smtClean="0"/>
              <a:t>GUIDELINES were enacted after Obama fired former CDC director allegedly for refusal to post ANY limits out of fear that GUIDELINES would be improperly enacted as LAW.</a:t>
            </a:r>
          </a:p>
          <a:p>
            <a:pPr lvl="1"/>
            <a:r>
              <a:rPr lang="en-US" dirty="0" smtClean="0"/>
              <a:t>Time proved concern was well founded as States did this!</a:t>
            </a:r>
          </a:p>
          <a:p>
            <a:pPr lvl="1"/>
            <a:r>
              <a:rPr lang="en-US" dirty="0">
                <a:hlinkClick r:id="rId2"/>
              </a:rPr>
              <a:t>http://</a:t>
            </a:r>
            <a:r>
              <a:rPr lang="en-US" dirty="0" smtClean="0">
                <a:hlinkClick r:id="rId2"/>
              </a:rPr>
              <a:t>thehill.com/business-a-lobbying/382575-doctors-bristle-at-push-for-opioid-prescription-limits</a:t>
            </a:r>
            <a:endParaRPr lang="en-US" dirty="0" smtClean="0"/>
          </a:p>
          <a:p>
            <a:pPr marL="457200" lvl="1" indent="0">
              <a:buNone/>
            </a:pPr>
            <a:endParaRPr lang="en-US" dirty="0" smtClean="0"/>
          </a:p>
        </p:txBody>
      </p:sp>
    </p:spTree>
    <p:extLst>
      <p:ext uri="{BB962C8B-B14F-4D97-AF65-F5344CB8AC3E}">
        <p14:creationId xmlns:p14="http://schemas.microsoft.com/office/powerpoint/2010/main" val="424787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CDC Guidelines misapplied by States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States took the 90 MME “GUIDELINE” at which point a GP was supposed to merely consult with a Pain Management doctor about appropriateness of higher dosages and implement risk management protocols and made them hard limits regardless of individual circumstances including opioid absorption, individual disease severity, amount and type of pain, and long term exposure to medicine.</a:t>
            </a:r>
          </a:p>
          <a:p>
            <a:r>
              <a:rPr lang="en-US" sz="1700" dirty="0" smtClean="0">
                <a:hlinkClick r:id="rId2"/>
              </a:rPr>
              <a:t>https://www.athenahealth.com/insight/infographic-opioid-regulations-state-by-state</a:t>
            </a:r>
            <a:endParaRPr lang="en-US" sz="1700" dirty="0" smtClean="0"/>
          </a:p>
          <a:p>
            <a:r>
              <a:rPr lang="en-US" sz="1700" dirty="0">
                <a:hlinkClick r:id="rId3"/>
              </a:rPr>
              <a:t>https://</a:t>
            </a:r>
            <a:r>
              <a:rPr lang="en-US" sz="1700" dirty="0" smtClean="0">
                <a:hlinkClick r:id="rId3"/>
              </a:rPr>
              <a:t>ballotpedia.org/Opioid_prescription_limits_and_policies_by_state</a:t>
            </a:r>
            <a:endParaRPr lang="en-US" sz="1700" dirty="0" smtClean="0"/>
          </a:p>
          <a:p>
            <a:r>
              <a:rPr lang="en-US" sz="1700" dirty="0">
                <a:hlinkClick r:id="rId4"/>
              </a:rPr>
              <a:t>https://</a:t>
            </a:r>
            <a:r>
              <a:rPr lang="en-US" sz="1700" dirty="0" smtClean="0">
                <a:hlinkClick r:id="rId4"/>
              </a:rPr>
              <a:t>www.affirmhealth.com/blog/safety-in-numbers-morphine-milligram-equivalents-mme</a:t>
            </a:r>
            <a:endParaRPr lang="en-US" sz="1700" dirty="0" smtClean="0"/>
          </a:p>
          <a:p>
            <a:r>
              <a:rPr lang="en-US" sz="1700" dirty="0">
                <a:hlinkClick r:id="rId5"/>
              </a:rPr>
              <a:t>https://</a:t>
            </a:r>
            <a:r>
              <a:rPr lang="en-US" sz="1700" dirty="0" smtClean="0">
                <a:hlinkClick r:id="rId5"/>
              </a:rPr>
              <a:t>www.mainemed.com/opioid-law-q</a:t>
            </a:r>
            <a:endParaRPr lang="en-US" sz="1700" dirty="0" smtClean="0"/>
          </a:p>
          <a:p>
            <a:endParaRPr lang="en-US" sz="1700" dirty="0" smtClean="0"/>
          </a:p>
          <a:p>
            <a:endParaRPr lang="en-US" sz="1700" dirty="0" smtClean="0"/>
          </a:p>
          <a:p>
            <a:endParaRPr lang="en-US" sz="1700" dirty="0" smtClean="0"/>
          </a:p>
          <a:p>
            <a:endParaRPr lang="en-US" dirty="0"/>
          </a:p>
        </p:txBody>
      </p:sp>
    </p:spTree>
    <p:extLst>
      <p:ext uri="{BB962C8B-B14F-4D97-AF65-F5344CB8AC3E}">
        <p14:creationId xmlns:p14="http://schemas.microsoft.com/office/powerpoint/2010/main" val="424787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Problems with CDC guidelines Part 1</a:t>
            </a:r>
            <a:endParaRPr lang="en-US" dirty="0"/>
          </a:p>
        </p:txBody>
      </p:sp>
      <p:sp>
        <p:nvSpPr>
          <p:cNvPr id="3" name="Content Placeholder 2"/>
          <p:cNvSpPr>
            <a:spLocks noGrp="1"/>
          </p:cNvSpPr>
          <p:nvPr>
            <p:ph idx="1"/>
          </p:nvPr>
        </p:nvSpPr>
        <p:spPr>
          <a:xfrm>
            <a:off x="304800" y="1219200"/>
            <a:ext cx="8382000" cy="5410200"/>
          </a:xfrm>
        </p:spPr>
        <p:txBody>
          <a:bodyPr>
            <a:normAutofit fontScale="85000" lnSpcReduction="10000"/>
          </a:bodyPr>
          <a:lstStyle/>
          <a:p>
            <a:r>
              <a:rPr lang="en-US" dirty="0" smtClean="0"/>
              <a:t>Guidelines violated standards for </a:t>
            </a:r>
            <a:r>
              <a:rPr lang="en-US" dirty="0"/>
              <a:t>scientific research </a:t>
            </a:r>
            <a:endParaRPr lang="en-US" dirty="0" smtClean="0"/>
          </a:p>
          <a:p>
            <a:r>
              <a:rPr lang="en-US" sz="1600" dirty="0" smtClean="0">
                <a:hlinkClick r:id="rId2"/>
              </a:rPr>
              <a:t>https</a:t>
            </a:r>
            <a:r>
              <a:rPr lang="en-US" sz="1600" dirty="0">
                <a:hlinkClick r:id="rId2"/>
              </a:rPr>
              <a:t>://</a:t>
            </a:r>
            <a:r>
              <a:rPr lang="en-US" sz="1600" dirty="0" smtClean="0">
                <a:hlinkClick r:id="rId2"/>
              </a:rPr>
              <a:t>www.acsh.org/news/2017/03/25/cdc-opioid-guidelines-violate-standards-science-research-11050</a:t>
            </a:r>
            <a:endParaRPr lang="en-US" sz="1600" dirty="0" smtClean="0"/>
          </a:p>
          <a:p>
            <a:endParaRPr lang="en-US" sz="1500" dirty="0"/>
          </a:p>
          <a:p>
            <a:r>
              <a:rPr lang="en-US" sz="2900" dirty="0" smtClean="0"/>
              <a:t>Guidelines refuted with Scientific Evidence</a:t>
            </a:r>
          </a:p>
          <a:p>
            <a:r>
              <a:rPr lang="en-US" sz="1900" dirty="0">
                <a:hlinkClick r:id="rId3"/>
              </a:rPr>
              <a:t>https://edsinfo.wordpress.com/2016/09/08/cdc-guidelines-refuted-with-scientific-evidence</a:t>
            </a:r>
            <a:r>
              <a:rPr lang="en-US" sz="1900" dirty="0" smtClean="0">
                <a:hlinkClick r:id="rId3"/>
              </a:rPr>
              <a:t>/</a:t>
            </a:r>
            <a:endParaRPr lang="en-US" sz="1900" dirty="0" smtClean="0"/>
          </a:p>
          <a:p>
            <a:endParaRPr lang="en-US" sz="1300" dirty="0"/>
          </a:p>
          <a:p>
            <a:r>
              <a:rPr lang="en-US" dirty="0" smtClean="0"/>
              <a:t>CDC overstates deaths from opioid prescriptions</a:t>
            </a:r>
          </a:p>
          <a:p>
            <a:r>
              <a:rPr lang="en-US" sz="1500" dirty="0">
                <a:hlinkClick r:id="rId4"/>
              </a:rPr>
              <a:t>https://</a:t>
            </a:r>
            <a:r>
              <a:rPr lang="en-US" sz="1500" dirty="0" smtClean="0">
                <a:hlinkClick r:id="rId4"/>
              </a:rPr>
              <a:t>www.cato.org/blog/cdc-researchers-state-overdose-death-rates-prescription-opioids-are-inaccurately-high</a:t>
            </a:r>
            <a:endParaRPr lang="en-US" sz="1500" dirty="0" smtClean="0"/>
          </a:p>
          <a:p>
            <a:endParaRPr lang="en-US" sz="1500" dirty="0" smtClean="0"/>
          </a:p>
          <a:p>
            <a:r>
              <a:rPr lang="en-US" sz="3100" dirty="0" smtClean="0"/>
              <a:t>FDA reports quality problems with opioid data sources</a:t>
            </a:r>
          </a:p>
          <a:p>
            <a:r>
              <a:rPr lang="en-US" sz="2100" dirty="0">
                <a:hlinkClick r:id="rId5"/>
              </a:rPr>
              <a:t>https://</a:t>
            </a:r>
            <a:r>
              <a:rPr lang="en-US" sz="2100" dirty="0" smtClean="0">
                <a:hlinkClick r:id="rId5"/>
              </a:rPr>
              <a:t>www.fda.gov/Drugs/DrugSafety/ucm607823.htm</a:t>
            </a:r>
            <a:endParaRPr lang="en-US" sz="2100" dirty="0" smtClean="0"/>
          </a:p>
          <a:p>
            <a:endParaRPr lang="en-US" sz="1100" dirty="0" smtClean="0"/>
          </a:p>
          <a:p>
            <a:r>
              <a:rPr lang="en-US" dirty="0" smtClean="0"/>
              <a:t>Opioid prescriptions uncorrelated with overdose deaths.</a:t>
            </a:r>
          </a:p>
          <a:p>
            <a:pPr lvl="1"/>
            <a:r>
              <a:rPr lang="en-US" sz="1900" dirty="0">
                <a:hlinkClick r:id="rId6"/>
              </a:rPr>
              <a:t>https://</a:t>
            </a:r>
            <a:r>
              <a:rPr lang="en-US" sz="1900" dirty="0" smtClean="0">
                <a:hlinkClick r:id="rId6"/>
              </a:rPr>
              <a:t>reason.com/blog/2018/05/14/opioid-death-rates-are-not-correlated-wi</a:t>
            </a:r>
            <a:endParaRPr lang="en-US" sz="1900" dirty="0" smtClean="0"/>
          </a:p>
          <a:p>
            <a:pPr lvl="1"/>
            <a:r>
              <a:rPr lang="en-US" sz="1900" dirty="0">
                <a:hlinkClick r:id="rId7"/>
              </a:rPr>
              <a:t>https://bangordailynews.com/2018/04/11/health/despite-decline-in-prescriptions-opioid-deaths-skyrocketing-due-to-heroin-and-synthetic-drugs-study-finds</a:t>
            </a:r>
            <a:r>
              <a:rPr lang="en-US" sz="1900" dirty="0" smtClean="0">
                <a:hlinkClick r:id="rId7"/>
              </a:rPr>
              <a:t>/</a:t>
            </a:r>
            <a:endParaRPr lang="en-US" dirty="0" smtClean="0"/>
          </a:p>
        </p:txBody>
      </p:sp>
    </p:spTree>
    <p:extLst>
      <p:ext uri="{BB962C8B-B14F-4D97-AF65-F5344CB8AC3E}">
        <p14:creationId xmlns:p14="http://schemas.microsoft.com/office/powerpoint/2010/main" val="4214897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2079</Words>
  <Application>Microsoft Office PowerPoint</Application>
  <PresentationFormat>On-screen Show (4:3)</PresentationFormat>
  <Paragraphs>151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Opioid or Heroin/Carfentanyl Crisis?</vt:lpstr>
      <vt:lpstr>Highlights of my June 2018 letter to US Congress</vt:lpstr>
      <vt:lpstr>Jeff Edney Bio and Medical Case</vt:lpstr>
      <vt:lpstr>The scope of the problem</vt:lpstr>
      <vt:lpstr>Alliance for Treatment of Intractable Pain (ATIP)</vt:lpstr>
      <vt:lpstr>Key National Pain Experts</vt:lpstr>
      <vt:lpstr>CDC Guidelines – Scope and limits</vt:lpstr>
      <vt:lpstr>CDC Guidelines misapplied by States</vt:lpstr>
      <vt:lpstr>Problems with CDC guidelines Part 1</vt:lpstr>
      <vt:lpstr>Problems with CDC Guidelines Part 2</vt:lpstr>
      <vt:lpstr>Political Agenda of Opioids </vt:lpstr>
      <vt:lpstr>Impacts of CDC Guidelines on Chronic Pain Patients</vt:lpstr>
      <vt:lpstr>Letters (and cases) from Pain Patients</vt:lpstr>
      <vt:lpstr>Conclusions</vt:lpstr>
      <vt:lpstr>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 or Heroin Crisis?</dc:title>
  <dc:creator>Jeff Edney</dc:creator>
  <cp:lastModifiedBy>Jeff Edney</cp:lastModifiedBy>
  <cp:revision>36</cp:revision>
  <dcterms:created xsi:type="dcterms:W3CDTF">2018-08-06T03:38:40Z</dcterms:created>
  <dcterms:modified xsi:type="dcterms:W3CDTF">2018-08-06T22:09:19Z</dcterms:modified>
</cp:coreProperties>
</file>